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79" r:id="rId3"/>
    <p:sldId id="280" r:id="rId4"/>
    <p:sldId id="282" r:id="rId5"/>
    <p:sldId id="283" r:id="rId6"/>
    <p:sldId id="281" r:id="rId7"/>
    <p:sldId id="289" r:id="rId8"/>
    <p:sldId id="290" r:id="rId9"/>
    <p:sldId id="291" r:id="rId10"/>
    <p:sldId id="284" r:id="rId11"/>
    <p:sldId id="292" r:id="rId12"/>
    <p:sldId id="285" r:id="rId13"/>
    <p:sldId id="286" r:id="rId14"/>
    <p:sldId id="294" r:id="rId15"/>
    <p:sldId id="293" r:id="rId16"/>
  </p:sldIdLst>
  <p:sldSz cx="12195175" cy="6859588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2" autoAdjust="0"/>
    <p:restoredTop sz="94660"/>
  </p:normalViewPr>
  <p:slideViewPr>
    <p:cSldViewPr>
      <p:cViewPr varScale="1">
        <p:scale>
          <a:sx n="118" d="100"/>
          <a:sy n="118" d="100"/>
        </p:scale>
        <p:origin x="126" y="318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19.06.2023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5" descr="Folie_1-0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dirty="0"/>
              <a:t>Untertitel durch Klicken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70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5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63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dirty="0"/>
              <a:t>DLR.de  •  Folie </a:t>
            </a:r>
            <a:fld id="{A5AC3FBE-A647-41C9-A8C3-4435ED4FC895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1" r:id="rId5"/>
    <p:sldLayoutId id="2147483658" r:id="rId6"/>
    <p:sldLayoutId id="2147483655" r:id="rId7"/>
    <p:sldLayoutId id="2147483656" r:id="rId8"/>
    <p:sldLayoutId id="214748366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.usda.gov/t-d/programs/im/sound_measure/Manci_et_al_1988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6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86000" y="1573200"/>
            <a:ext cx="11221199" cy="741600"/>
          </a:xfrm>
        </p:spPr>
        <p:txBody>
          <a:bodyPr/>
          <a:lstStyle/>
          <a:p>
            <a:pPr algn="ctr"/>
            <a:r>
              <a:rPr lang="de-DE"/>
              <a:t>Entwurf und Optimierung ziviler Überschall-Flugrouten</a:t>
            </a:r>
            <a:br>
              <a:rPr lang="de-DE"/>
            </a:br>
            <a:r>
              <a:rPr lang="de-DE"/>
              <a:t>unter Einbeziehung der Schallknall-Propagation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8" name="Untertitel 8">
            <a:extLst>
              <a:ext uri="{FF2B5EF4-FFF2-40B4-BE49-F238E27FC236}">
                <a16:creationId xmlns:a16="http://schemas.microsoft.com/office/drawing/2014/main" id="{3F9C804A-2573-4357-89E9-40919B81D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963" y="3609231"/>
            <a:ext cx="11233248" cy="1404936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i="1"/>
              <a:t>DGLR-Workshop, AIRBUS Manching</a:t>
            </a:r>
          </a:p>
          <a:p>
            <a:pPr>
              <a:lnSpc>
                <a:spcPct val="150000"/>
              </a:lnSpc>
            </a:pPr>
            <a:r>
              <a:rPr lang="de-DE" sz="2000" i="1"/>
              <a:t>Dr.-Ing. Bernd Liebhardt</a:t>
            </a:r>
          </a:p>
          <a:p>
            <a:pPr>
              <a:lnSpc>
                <a:spcPct val="150000"/>
              </a:lnSpc>
            </a:pPr>
            <a:r>
              <a:rPr lang="de-DE" sz="2000"/>
              <a:t>24. Mai 2023</a:t>
            </a:r>
          </a:p>
        </p:txBody>
      </p:sp>
    </p:spTree>
    <p:extLst>
      <p:ext uri="{BB962C8B-B14F-4D97-AF65-F5344CB8AC3E}">
        <p14:creationId xmlns:p14="http://schemas.microsoft.com/office/powerpoint/2010/main" val="227002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EF61EBD-3329-44DC-B0F5-77832BCF5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06C1A0-53A7-442C-B0F8-AF9CF5FB61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C9928E-4AFE-4D08-AC07-433F248D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D.   Flugrouten-Anpassung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AFBBEF-9342-40B3-97B5-CB1EA14F5B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Verschiedene Ansätze</a:t>
            </a:r>
          </a:p>
          <a:p>
            <a:r>
              <a:rPr lang="de-DE"/>
              <a:t>„In-the-loop“: Verquickt mit Missionssimulation und Knallteppich-Berechnung</a:t>
            </a:r>
          </a:p>
          <a:p>
            <a:r>
              <a:rPr lang="de-DE"/>
              <a:t>„Out-of-loop“: Missionssimulation, dann Knallteppich-Berechnung, dann Flugrouten-Anpassung, iterativ</a:t>
            </a:r>
          </a:p>
          <a:p>
            <a:pPr>
              <a:spcAft>
                <a:spcPts val="2400"/>
              </a:spcAft>
            </a:pPr>
            <a:r>
              <a:rPr lang="de-DE"/>
              <a:t>Aufdickung des Küstenpuffers bei Knallteppich-Übertritt, neue Flugroute mit Flugrouten-Entwurfs-Werkzeug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de-DE"/>
              <a:t>Exit/Entry Points vor Küsten</a:t>
            </a:r>
            <a:br>
              <a:rPr lang="de-DE"/>
            </a:br>
            <a:r>
              <a:rPr lang="de-DE"/>
              <a:t>für Integration in</a:t>
            </a:r>
            <a:br>
              <a:rPr lang="de-DE"/>
            </a:br>
            <a:r>
              <a:rPr lang="de-DE"/>
              <a:t>regulären Luftverkehr</a:t>
            </a:r>
          </a:p>
          <a:p>
            <a:pPr marL="0" indent="0">
              <a:buNone/>
            </a:pPr>
            <a:r>
              <a:rPr lang="de-DE" i="1"/>
              <a:t>Algorithmus momentan</a:t>
            </a:r>
            <a:br>
              <a:rPr lang="de-DE" i="1"/>
            </a:br>
            <a:r>
              <a:rPr lang="de-DE" i="1"/>
              <a:t>in Arbeit.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636E2DB-2D7C-49D7-9167-010812DDB633}"/>
              </a:ext>
            </a:extLst>
          </p:cNvPr>
          <p:cNvSpPr txBox="1"/>
          <p:nvPr/>
        </p:nvSpPr>
        <p:spPr>
          <a:xfrm>
            <a:off x="1993131" y="5367959"/>
            <a:ext cx="148510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i="1">
                <a:solidFill>
                  <a:srgbClr val="035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sz="1200" b="1"/>
              <a:t>Flugroute zwischen New York und London mit anzupassendem Knallteppich</a:t>
            </a:r>
            <a:endParaRPr lang="en-US" sz="12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54F09B-2394-4D7C-A153-2C8B86CE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799" y="3100414"/>
            <a:ext cx="81534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53A7780-0700-4BAF-9685-36D0F6601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60A4550-B0D5-481C-99AC-9A74E0231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B60DD6-2496-4155-8619-00619B9A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Zwischenergebnisse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CB083D-2F52-4DDF-9DBE-5B848B48F6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098517" cy="4338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/>
              <a:t>Plausible Überwasser-Flugrouten für grob die Hälfte der weltweiten potentiellen Nachfrage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DE" i="1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DE" i="1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DE" i="1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DE" i="1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DE" i="1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DE" i="1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i="1"/>
              <a:t>Geometrische</a:t>
            </a:r>
            <a:r>
              <a:rPr lang="de-DE"/>
              <a:t> Knallteppiche teilweise</a:t>
            </a:r>
            <a:br>
              <a:rPr lang="de-DE"/>
            </a:br>
            <a:r>
              <a:rPr lang="de-DE"/>
              <a:t>mehrere hundert Kilometer breit</a:t>
            </a:r>
          </a:p>
          <a:p>
            <a:pPr indent="-288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i="1"/>
              <a:t>Akustische</a:t>
            </a:r>
            <a:r>
              <a:rPr lang="de-DE"/>
              <a:t> Knallteppiche benötigt!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AF01C800-F240-474D-932E-7CC9A52F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6050" y="270000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2A672E6F-9508-4C5D-BA90-3C3A352DF5A5}"/>
              </a:ext>
            </a:extLst>
          </p:cNvPr>
          <p:cNvSpPr txBox="1"/>
          <p:nvPr/>
        </p:nvSpPr>
        <p:spPr>
          <a:xfrm>
            <a:off x="4585419" y="270000"/>
            <a:ext cx="360000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18000" tIns="0" rIns="0" bIns="0" rtlCol="0">
            <a:spAutoFit/>
          </a:bodyPr>
          <a:lstStyle/>
          <a:p>
            <a:r>
              <a:rPr lang="de-DE" sz="11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LON</a:t>
            </a:r>
            <a:endParaRPr lang="de-DE" sz="1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97208F2A-4EC9-4935-BB35-D72B9DBA4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4526" y="270000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D1B30085-CD49-47C2-BAD3-4947069EC789}"/>
              </a:ext>
            </a:extLst>
          </p:cNvPr>
          <p:cNvSpPr txBox="1"/>
          <p:nvPr/>
        </p:nvSpPr>
        <p:spPr>
          <a:xfrm>
            <a:off x="6384517" y="270000"/>
            <a:ext cx="360000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18000" tIns="0" rIns="0" bIns="0" rtlCol="0">
            <a:spAutoFit/>
          </a:bodyPr>
          <a:lstStyle/>
          <a:p>
            <a:r>
              <a:rPr lang="de-DE" sz="11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NYC</a:t>
            </a:r>
            <a:endParaRPr lang="de-DE" sz="1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28AEC483-2A5D-4967-9E33-9B1DD4121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148" y="2070000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9DC563AB-854A-4DD0-B791-93100AD7E2D7}"/>
              </a:ext>
            </a:extLst>
          </p:cNvPr>
          <p:cNvSpPr txBox="1"/>
          <p:nvPr/>
        </p:nvSpPr>
        <p:spPr>
          <a:xfrm>
            <a:off x="4584517" y="2070197"/>
            <a:ext cx="360000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18000" tIns="0" rIns="0" bIns="0" rtlCol="0">
            <a:spAutoFit/>
          </a:bodyPr>
          <a:lstStyle/>
          <a:p>
            <a:r>
              <a:rPr lang="de-DE" sz="11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SIN</a:t>
            </a:r>
            <a:endParaRPr lang="de-DE" sz="1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5">
            <a:extLst>
              <a:ext uri="{FF2B5EF4-FFF2-40B4-BE49-F238E27FC236}">
                <a16:creationId xmlns:a16="http://schemas.microsoft.com/office/drawing/2014/main" id="{B0D41E4C-B087-4916-8098-7BBB0E81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4534" y="2070360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0F836F0E-11B1-4D37-9FDC-5368C4F99FA4}"/>
              </a:ext>
            </a:extLst>
          </p:cNvPr>
          <p:cNvSpPr txBox="1"/>
          <p:nvPr/>
        </p:nvSpPr>
        <p:spPr>
          <a:xfrm>
            <a:off x="6384517" y="2070000"/>
            <a:ext cx="360000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18000" tIns="0" rIns="0" bIns="0" rtlCol="0">
            <a:spAutoFit/>
          </a:bodyPr>
          <a:lstStyle/>
          <a:p>
            <a:r>
              <a:rPr lang="de-DE" sz="11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</a:t>
            </a:r>
            <a:endParaRPr lang="de-DE" sz="1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75188833-B707-4729-A286-75A1B60AC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4517" y="270184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84C2EEFC-8F9E-4B6F-AE50-DF528FBCF48C}"/>
              </a:ext>
            </a:extLst>
          </p:cNvPr>
          <p:cNvSpPr txBox="1"/>
          <p:nvPr/>
        </p:nvSpPr>
        <p:spPr>
          <a:xfrm>
            <a:off x="8184517" y="270000"/>
            <a:ext cx="360000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18000" tIns="0" rIns="0" bIns="0" rtlCol="0">
            <a:spAutoFit/>
          </a:bodyPr>
          <a:lstStyle/>
          <a:p>
            <a:r>
              <a:rPr lang="de-DE" sz="11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DXB</a:t>
            </a:r>
            <a:endParaRPr lang="de-DE" sz="1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419E951F-1C6B-48CA-9489-500B00FE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4517" y="270184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70A9637D-43F8-4EFC-BC8E-A1827452855D}"/>
              </a:ext>
            </a:extLst>
          </p:cNvPr>
          <p:cNvSpPr txBox="1"/>
          <p:nvPr/>
        </p:nvSpPr>
        <p:spPr>
          <a:xfrm>
            <a:off x="9985268" y="270000"/>
            <a:ext cx="360000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18000" tIns="0" rIns="0" bIns="0" rtlCol="0">
            <a:spAutoFit/>
          </a:bodyPr>
          <a:lstStyle/>
          <a:p>
            <a:r>
              <a:rPr lang="de-DE" sz="11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TYO</a:t>
            </a:r>
            <a:endParaRPr lang="de-DE" sz="1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540A9C4A-F7FF-478E-AB22-A3B8DA87D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4517" y="2070000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523F0F7D-184B-455D-9368-69397D825471}"/>
              </a:ext>
            </a:extLst>
          </p:cNvPr>
          <p:cNvSpPr txBox="1"/>
          <p:nvPr/>
        </p:nvSpPr>
        <p:spPr>
          <a:xfrm>
            <a:off x="8185900" y="2072218"/>
            <a:ext cx="360000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18000" tIns="0" rIns="0" bIns="0" rtlCol="0">
            <a:spAutoFit/>
          </a:bodyPr>
          <a:lstStyle/>
          <a:p>
            <a:r>
              <a:rPr lang="de-DE" sz="11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HKG</a:t>
            </a:r>
            <a:endParaRPr lang="de-DE" sz="1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81844870-30FB-4306-ADF1-9E923A4D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4526" y="2070000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49AE9925-39CD-414C-B9B0-970601FE6B64}"/>
              </a:ext>
            </a:extLst>
          </p:cNvPr>
          <p:cNvSpPr txBox="1"/>
          <p:nvPr/>
        </p:nvSpPr>
        <p:spPr>
          <a:xfrm>
            <a:off x="9984517" y="2072386"/>
            <a:ext cx="360000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18000" tIns="0" rIns="0" bIns="0" rtlCol="0">
            <a:spAutoFit/>
          </a:bodyPr>
          <a:lstStyle/>
          <a:p>
            <a:r>
              <a:rPr lang="de-DE" sz="11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SYD</a:t>
            </a:r>
            <a:endParaRPr lang="de-DE" sz="1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E81D6BED-143C-41B6-ABCB-30A6AD9AF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17" y="3933850"/>
            <a:ext cx="7122682" cy="2416302"/>
          </a:xfrm>
          <a:prstGeom prst="rect">
            <a:avLst/>
          </a:prstGeom>
        </p:spPr>
      </p:pic>
      <p:sp>
        <p:nvSpPr>
          <p:cNvPr id="55" name="Ellipse 54">
            <a:extLst>
              <a:ext uri="{FF2B5EF4-FFF2-40B4-BE49-F238E27FC236}">
                <a16:creationId xmlns:a16="http://schemas.microsoft.com/office/drawing/2014/main" id="{B43CEB2B-A849-48B4-8290-EEBB3F14C0B7}"/>
              </a:ext>
            </a:extLst>
          </p:cNvPr>
          <p:cNvSpPr/>
          <p:nvPr/>
        </p:nvSpPr>
        <p:spPr>
          <a:xfrm>
            <a:off x="7537747" y="5190850"/>
            <a:ext cx="1440160" cy="7712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53A7780-0700-4BAF-9685-36D0F6601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60A4550-B0D5-481C-99AC-9A74E0231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B60DD6-2496-4155-8619-00619B9A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Akustischer Knallteppich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CB083D-2F52-4DDF-9DBE-5B848B48F6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251547" cy="4338000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Schallknall verschwindet bei hinreichend großen Lauflängen im Hintergrundrauschen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Geometrischer Knallteppich u. U. zu pessimistisch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 i="1"/>
              <a:t>Akustischer</a:t>
            </a:r>
            <a:r>
              <a:rPr lang="de-DE"/>
              <a:t> Knallteppich benötigt, definiert durch Positionen, an welchen der Knall unhörbar wird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Akustische Schallknall-Propagation hochkomplex, in kooperativer Entwicklung mit TUHH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de-DE"/>
          </a:p>
        </p:txBody>
      </p:sp>
      <p:pic>
        <p:nvPicPr>
          <p:cNvPr id="7" name="Grafik 66">
            <a:extLst>
              <a:ext uri="{FF2B5EF4-FFF2-40B4-BE49-F238E27FC236}">
                <a16:creationId xmlns:a16="http://schemas.microsoft.com/office/drawing/2014/main" id="{B7AF2DCF-6241-46AE-A123-7E91E870BF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9672" y="1737190"/>
            <a:ext cx="6127669" cy="404602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5BB4D34-3707-4E36-B7AD-DBDC2372842B}"/>
              </a:ext>
            </a:extLst>
          </p:cNvPr>
          <p:cNvSpPr txBox="1"/>
          <p:nvPr/>
        </p:nvSpPr>
        <p:spPr>
          <a:xfrm>
            <a:off x="7393731" y="5744534"/>
            <a:ext cx="26558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i="1">
                <a:solidFill>
                  <a:srgbClr val="035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b="1"/>
              <a:t>Akustische Schallknall-Propagation vom Flugzeug zum Boden [J. Kirz]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8588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E6420A1-7B2E-4BFF-BD23-ABB96516A9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C27ABB2-3EC0-412A-88A6-B5006E39A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999E28D-CADC-422C-B5AE-4BAA7641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„Mach Cutoff“: Überschall über Land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F410BB-FD40-4C53-ADB5-966E2512F5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Niedrige Überschallgeschwindigkeit verhindert</a:t>
            </a:r>
            <a:br>
              <a:rPr lang="de-DE"/>
            </a:br>
            <a:r>
              <a:rPr lang="de-DE"/>
              <a:t>Auftreffen des Schallknalls auf den Boden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Maximal mögliche Geschwindigkeit abhängig von</a:t>
            </a:r>
            <a:br>
              <a:rPr lang="de-DE"/>
            </a:br>
            <a:r>
              <a:rPr lang="de-DE"/>
              <a:t>Flughöhe, Atmosphäre, Topografie, „Cutoff-Höhe“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Nachteil: erhöhter Treibstoffverbrauch</a:t>
            </a:r>
          </a:p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de-DE"/>
              <a:t>Automatisierter Mach-Cutoff-Flug</a:t>
            </a:r>
            <a:br>
              <a:rPr lang="de-DE"/>
            </a:br>
            <a:r>
              <a:rPr lang="de-DE"/>
              <a:t>in SuperTraC implementiert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u="sng"/>
              <a:t>Beispiel:</a:t>
            </a:r>
            <a:r>
              <a:rPr lang="de-DE"/>
              <a:t> JFK-LAX, 2015-01-01/00:00</a:t>
            </a:r>
            <a:br>
              <a:rPr lang="de-DE"/>
            </a:br>
            <a:r>
              <a:rPr lang="de-DE"/>
              <a:t>mit Überschall-Businessjet (Mach 1,6)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/>
              <a:t>Im Reiseflug Mach 1,07-1,26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/>
              <a:t>Flight Levels 390/430/470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/>
              <a:t>3:52 h Flugzeit;</a:t>
            </a:r>
            <a:br>
              <a:rPr lang="de-DE"/>
            </a:br>
            <a:r>
              <a:rPr lang="de-DE"/>
              <a:t>mit Mach 0,9: 5:14 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BF9361-43FA-4BE7-9EA8-23420603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495" y="3141762"/>
            <a:ext cx="6760261" cy="324036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90F0F8E-4A74-459A-A3E0-80255F6D3F91}"/>
              </a:ext>
            </a:extLst>
          </p:cNvPr>
          <p:cNvSpPr txBox="1"/>
          <p:nvPr/>
        </p:nvSpPr>
        <p:spPr>
          <a:xfrm>
            <a:off x="5489767" y="3429794"/>
            <a:ext cx="5616624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100" b="1" i="1" dirty="0">
                <a:latin typeface="Arial" pitchFamily="34" charset="0"/>
                <a:cs typeface="Arial" pitchFamily="34" charset="0"/>
              </a:rPr>
              <a:t>Blau: Flughöhe</a:t>
            </a:r>
            <a:r>
              <a:rPr lang="de-DE" sz="1100" b="1" i="1">
                <a:latin typeface="Arial" pitchFamily="34" charset="0"/>
                <a:cs typeface="Arial" pitchFamily="34" charset="0"/>
              </a:rPr>
              <a:t>;   orange</a:t>
            </a:r>
            <a:r>
              <a:rPr lang="de-DE" sz="1100" b="1" i="1" dirty="0">
                <a:latin typeface="Arial" pitchFamily="34" charset="0"/>
                <a:cs typeface="Arial" pitchFamily="34" charset="0"/>
              </a:rPr>
              <a:t>: Machzahl</a:t>
            </a:r>
            <a:r>
              <a:rPr lang="de-DE" sz="1100" b="1" i="1">
                <a:latin typeface="Arial" pitchFamily="34" charset="0"/>
                <a:cs typeface="Arial" pitchFamily="34" charset="0"/>
              </a:rPr>
              <a:t>;   braun: Boden;   grün: kritische </a:t>
            </a:r>
            <a:r>
              <a:rPr lang="de-DE" sz="1100" b="1" i="1" dirty="0">
                <a:latin typeface="Arial" pitchFamily="34" charset="0"/>
                <a:cs typeface="Arial" pitchFamily="34" charset="0"/>
              </a:rPr>
              <a:t>Schallstrahlen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5C0A38-58B0-4628-B90C-C1A69C1039EB}"/>
              </a:ext>
            </a:extLst>
          </p:cNvPr>
          <p:cNvSpPr txBox="1"/>
          <p:nvPr/>
        </p:nvSpPr>
        <p:spPr>
          <a:xfrm>
            <a:off x="8442000" y="6228000"/>
            <a:ext cx="576064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[km]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5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CAD10A7-9F82-45CC-BDD7-E7B7C72F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05" y="0"/>
            <a:ext cx="10883330" cy="6859588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53A7780-0700-4BAF-9685-36D0F6601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60A4550-B0D5-481C-99AC-9A74E0231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B60DD6-2496-4155-8619-00619B9A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CB083D-2F52-4DDF-9DBE-5B848B48F6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DLR-LV entwickelt Methodik zur Optimierung von Überschall-Flugrouten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Ziel: Kürzestmögliche Flugdauer unter Vermeidung eines Schallknalls auf Land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Über Land: Unterschall oder Mach Cutoff, Einordnung in regulären Luftverkehr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Über Wasser: Freier Flug in großer Höhe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Hauptschwierigkeit: Simulation der geometrischen und akustischen Schallknall-Propagation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Komplexe Interaktion mehrerer Modelle und zahlreicher Parameter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/>
          </a:p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Ceterum censeo ...</a:t>
            </a:r>
          </a:p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... dass die Zeit reif ist für ein ziviles Überschallflugzeug.</a:t>
            </a:r>
          </a:p>
        </p:txBody>
      </p:sp>
    </p:spTree>
    <p:extLst>
      <p:ext uri="{BB962C8B-B14F-4D97-AF65-F5344CB8AC3E}">
        <p14:creationId xmlns:p14="http://schemas.microsoft.com/office/powerpoint/2010/main" val="4010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Der Schallknall: Größte Hürde für zivilen Überschallflug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 anchor="t"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Wird im Überschall </a:t>
            </a:r>
            <a:r>
              <a:rPr lang="de-DE" i="1"/>
              <a:t>unablässig</a:t>
            </a:r>
            <a:r>
              <a:rPr lang="de-DE"/>
              <a:t> erzeugt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Flugzeuge legen „Knallteppich“ unter den Flugpfad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Überschall über Land weltweit verboten/unerwünscht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de-DE" b="1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de-DE" b="1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i="1"/>
              <a:t>					 	 Wie können Überschallflugzeuge ihren</a:t>
            </a:r>
            <a:br>
              <a:rPr lang="de-DE" sz="2000" b="1" i="1"/>
            </a:br>
            <a:r>
              <a:rPr lang="de-DE" sz="2000" b="1" i="1"/>
              <a:t>						Geschwindigkeitsvorteil optimal nutzen?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553A6C7-6F12-44AE-93B3-FC35378CAF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9" y="2936378"/>
            <a:ext cx="4886325" cy="3429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D8C0B8B-F589-4044-BDDB-4CC3416016E0}"/>
              </a:ext>
            </a:extLst>
          </p:cNvPr>
          <p:cNvSpPr txBox="1"/>
          <p:nvPr/>
        </p:nvSpPr>
        <p:spPr>
          <a:xfrm>
            <a:off x="3528545" y="5806852"/>
            <a:ext cx="122413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i="1">
                <a:solidFill>
                  <a:srgbClr val="035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b="1"/>
              <a:t>Exemplarischer</a:t>
            </a:r>
          </a:p>
          <a:p>
            <a:r>
              <a:rPr lang="en-US" sz="1200" b="1"/>
              <a:t>Knallteppich</a:t>
            </a:r>
          </a:p>
          <a:p>
            <a:r>
              <a:rPr lang="en-US" sz="900"/>
              <a:t>[</a:t>
            </a:r>
            <a:r>
              <a:rPr lang="en-US" sz="900">
                <a:hlinkClick r:id="rId3"/>
              </a:rPr>
              <a:t>Manci et al., 1988</a:t>
            </a:r>
            <a:r>
              <a:rPr lang="en-US" sz="900"/>
              <a:t>]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185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Erste Lösungsmöglichkeit: „Low-Boom“-Flugzeugentwurf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/>
              <a:t>Auslegung der Flugzeughülle für „sanften“ Knall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/>
              <a:t>Foschungsschwerpunkt in den USA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de-DE"/>
              <a:t>Technologie-Tests für dieses Jahrzehnt geplant</a:t>
            </a:r>
          </a:p>
          <a:p>
            <a:pPr marL="0" indent="0">
              <a:buNone/>
            </a:pPr>
            <a:r>
              <a:rPr lang="de-DE"/>
              <a:t>Wirkung der Methodik beeinträchtigt ...</a:t>
            </a:r>
          </a:p>
          <a:p>
            <a:pPr marL="0" indent="0" defTabSz="180000">
              <a:buNone/>
            </a:pPr>
            <a:r>
              <a:rPr lang="de-DE"/>
              <a:t>... beim Beschleunigen/Verzögern/Manövrieren</a:t>
            </a:r>
          </a:p>
          <a:p>
            <a:pPr marL="0" indent="0" defTabSz="180000">
              <a:buNone/>
            </a:pPr>
            <a:r>
              <a:rPr lang="de-DE"/>
              <a:t>... in Gebäuden</a:t>
            </a:r>
          </a:p>
          <a:p>
            <a:pPr marL="0" indent="0" defTabSz="180000">
              <a:buNone/>
            </a:pPr>
            <a:r>
              <a:rPr lang="de-DE"/>
              <a:t>... abseits des Flugpfades</a:t>
            </a:r>
          </a:p>
          <a:p>
            <a:pPr marL="0" indent="0" defTabSz="180000">
              <a:spcAft>
                <a:spcPts val="2400"/>
              </a:spcAft>
              <a:buNone/>
            </a:pPr>
            <a:r>
              <a:rPr lang="de-DE"/>
              <a:t>... bei ungünstigem Wetter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de-DE"/>
              <a:t>„Low Boom“ -&gt; „High Drag“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de-DE"/>
              <a:t>Politische Akzeptanz fraglich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071E85-6744-443E-B276-8E19E74C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45" y="1793275"/>
            <a:ext cx="5900775" cy="393385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1D43728-D56B-4892-8866-2B6E7128A825}"/>
              </a:ext>
            </a:extLst>
          </p:cNvPr>
          <p:cNvSpPr txBox="1"/>
          <p:nvPr/>
        </p:nvSpPr>
        <p:spPr>
          <a:xfrm>
            <a:off x="7320172" y="5727125"/>
            <a:ext cx="28803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i="1">
                <a:solidFill>
                  <a:srgbClr val="035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b="1"/>
              <a:t>NASA/Lockheed Martin X-59 QueSST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7803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Zweite Lösungsmöglichkeit: Vermeidung des Schallknalls auf Land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179539" cy="4338000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de-DE"/>
              <a:t>Umleitung der Flugrouten über Meere und Ozeane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de-DE"/>
              <a:t>Über Land: Unterschallflug auf regulären</a:t>
            </a:r>
            <a:br>
              <a:rPr lang="de-DE"/>
            </a:br>
            <a:r>
              <a:rPr lang="de-DE"/>
              <a:t>Flight Levels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de-DE"/>
              <a:t>Über Wasser: freier Reiseflug in großer Höhe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de-DE"/>
              <a:t>Mit der Concorde ausgiebig getestet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de-DE"/>
              <a:t>Ohne Änderung von Regularien umsetzbar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de-DE" b="1"/>
              <a:t>Methodik zur Flugrouten-Generierung</a:t>
            </a:r>
            <a:br>
              <a:rPr lang="de-DE" b="1"/>
            </a:br>
            <a:r>
              <a:rPr lang="de-DE" b="1"/>
              <a:t>und -Optimierung benötigt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1D43728-D56B-4892-8866-2B6E7128A825}"/>
              </a:ext>
            </a:extLst>
          </p:cNvPr>
          <p:cNvSpPr txBox="1"/>
          <p:nvPr/>
        </p:nvSpPr>
        <p:spPr>
          <a:xfrm>
            <a:off x="5355752" y="5542385"/>
            <a:ext cx="63514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i="1">
                <a:solidFill>
                  <a:srgbClr val="035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b="1"/>
              <a:t>Frühere Flugroute der Concorde zwischen London und New York City</a:t>
            </a:r>
            <a:endParaRPr lang="en-US" sz="1200" b="1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E70F9EB1-39D2-4C90-8A9B-7BD585729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752" y="2493690"/>
            <a:ext cx="6351447" cy="30486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53A7780-0700-4BAF-9685-36D0F6601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60A4550-B0D5-481C-99AC-9A74E0231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B60DD6-2496-4155-8619-00619B9A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Ziel: Automatisierte Generierung optimaler Überschall-Flugrouten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CB083D-2F52-4DDF-9DBE-5B848B48F6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199" cy="4338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 i="1"/>
              <a:t>Optimal</a:t>
            </a:r>
            <a:r>
              <a:rPr lang="de-DE"/>
              <a:t>: Kürzeste Flugdauer, moderate Umwege/Treibstoffverbräuche, kein Schallknall an Land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Hauptproblem: benötigter Abstand zur Küste bzw. Breite des Knallteppichs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/>
              <a:t>Beste Routenführung oftmals nicht offensichtlich</a:t>
            </a:r>
          </a:p>
          <a:p>
            <a:pPr indent="-2520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/>
              <a:t>Numerische Methode gesucht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Basis-Inputs:</a:t>
            </a:r>
            <a:br>
              <a:rPr lang="de-DE"/>
            </a:br>
            <a:r>
              <a:rPr lang="de-DE"/>
              <a:t>Start, Ziel, Flugzeug, Zeitpunkt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/>
              <a:t>Einzubeziehende Parameter: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/>
              <a:t>Geografie (Flughäfen, Küsten,</a:t>
            </a:r>
            <a:br>
              <a:rPr lang="de-DE"/>
            </a:br>
            <a:r>
              <a:rPr lang="de-DE"/>
              <a:t>Topografie, unbewohnte Inseln)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/>
              <a:t>Flugleistung (Aero, Triebwerk,</a:t>
            </a:r>
            <a:br>
              <a:rPr lang="de-DE"/>
            </a:br>
            <a:r>
              <a:rPr lang="de-DE"/>
              <a:t>Massen, Flugenveloppe)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/>
              <a:t>Atmosphäre inkl. Winde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5788AFB-6B9A-4BEE-98CE-F3E3F2CEB502}"/>
              </a:ext>
            </a:extLst>
          </p:cNvPr>
          <p:cNvSpPr txBox="1"/>
          <p:nvPr/>
        </p:nvSpPr>
        <p:spPr>
          <a:xfrm>
            <a:off x="4353899" y="5621392"/>
            <a:ext cx="7353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i="1">
                <a:solidFill>
                  <a:srgbClr val="035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b="1"/>
              <a:t>Mögliche Flugrouten zwischen Dubai und Singapur (grün; rot: kürzeste Strecke)</a:t>
            </a:r>
            <a:endParaRPr lang="en-US" sz="1200" b="1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E4E4536-4F90-409A-AB69-97B51D376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99" y="3078217"/>
            <a:ext cx="73533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4DFB5AEE-5F69-41C7-B353-A94A414F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5" y="2915062"/>
            <a:ext cx="8100000" cy="221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E53F7EF-B7C7-42A3-B6D0-D93B9B930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EFF298F-DF65-4CE9-B2D8-77B4B1A0F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66DCE5-48AD-494F-886D-D75AE562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Prozesskette für Überschall-Flugrouten-Entwurf und -Optimierung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D455A7-EE81-44D8-BB38-211970665605}"/>
              </a:ext>
            </a:extLst>
          </p:cNvPr>
          <p:cNvSpPr/>
          <p:nvPr/>
        </p:nvSpPr>
        <p:spPr>
          <a:xfrm>
            <a:off x="1995634" y="1540410"/>
            <a:ext cx="138345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 Flugpfad-Entwurf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7C41ED-199A-4E94-BFA4-E330C0845888}"/>
              </a:ext>
            </a:extLst>
          </p:cNvPr>
          <p:cNvSpPr/>
          <p:nvPr/>
        </p:nvSpPr>
        <p:spPr>
          <a:xfrm>
            <a:off x="3774366" y="1540410"/>
            <a:ext cx="1383458" cy="4616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B. Missions- </a:t>
            </a:r>
            <a:r>
              <a:rPr lang="de-DE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simulation</a:t>
            </a:r>
            <a:endParaRPr lang="de-DE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DA4B9BA-E2E1-44B5-AB0F-BCFAEEBA61E3}"/>
              </a:ext>
            </a:extLst>
          </p:cNvPr>
          <p:cNvSpPr/>
          <p:nvPr/>
        </p:nvSpPr>
        <p:spPr>
          <a:xfrm>
            <a:off x="5553098" y="1540410"/>
            <a:ext cx="138345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 Knallteppich-Berechnung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F9E476E-7509-4D66-95AF-3040AE786D08}"/>
              </a:ext>
            </a:extLst>
          </p:cNvPr>
          <p:cNvSpPr/>
          <p:nvPr/>
        </p:nvSpPr>
        <p:spPr>
          <a:xfrm>
            <a:off x="5553098" y="2254849"/>
            <a:ext cx="138345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de-DE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de-DE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Flugpfad-Anpassung</a:t>
            </a:r>
          </a:p>
        </p:txBody>
      </p:sp>
      <p:sp>
        <p:nvSpPr>
          <p:cNvPr id="11" name="Raute 10">
            <a:extLst>
              <a:ext uri="{FF2B5EF4-FFF2-40B4-BE49-F238E27FC236}">
                <a16:creationId xmlns:a16="http://schemas.microsoft.com/office/drawing/2014/main" id="{A0CFF39D-10EB-4DA5-A1ED-99E4375E3F0E}"/>
              </a:ext>
            </a:extLst>
          </p:cNvPr>
          <p:cNvSpPr/>
          <p:nvPr/>
        </p:nvSpPr>
        <p:spPr>
          <a:xfrm>
            <a:off x="7331828" y="1123242"/>
            <a:ext cx="1296000" cy="1296000"/>
          </a:xfrm>
          <a:prstGeom prst="diamon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/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Küstenpuffer</a:t>
            </a:r>
            <a:b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genau</a:t>
            </a:r>
            <a:b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eingehalten?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EC64471-4652-4EA8-8ECF-C2825CB3B9E0}"/>
              </a:ext>
            </a:extLst>
          </p:cNvPr>
          <p:cNvSpPr/>
          <p:nvPr/>
        </p:nvSpPr>
        <p:spPr>
          <a:xfrm>
            <a:off x="9026318" y="1486142"/>
            <a:ext cx="1185821" cy="5702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08000" rIns="0" rtlCol="0" anchor="ctr">
            <a:noAutofit/>
          </a:bodyPr>
          <a:lstStyle/>
          <a:p>
            <a:pPr algn="ctr"/>
            <a:r>
              <a:rPr lang="de-DE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Optimale Route</a:t>
            </a:r>
            <a:br>
              <a:rPr lang="de-DE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gefunden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901F4BC-7B9D-460E-92B1-AD5E2A4D661B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5157824" y="1771243"/>
            <a:ext cx="39527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 Verbindung 18">
            <a:extLst>
              <a:ext uri="{FF2B5EF4-FFF2-40B4-BE49-F238E27FC236}">
                <a16:creationId xmlns:a16="http://schemas.microsoft.com/office/drawing/2014/main" id="{8F6FCD8B-CD46-4041-A109-1D9ED7B0A88F}"/>
              </a:ext>
            </a:extLst>
          </p:cNvPr>
          <p:cNvCxnSpPr>
            <a:stCxn id="11" idx="2"/>
            <a:endCxn id="10" idx="3"/>
          </p:cNvCxnSpPr>
          <p:nvPr/>
        </p:nvCxnSpPr>
        <p:spPr>
          <a:xfrm rot="5400000">
            <a:off x="7424972" y="1930826"/>
            <a:ext cx="66440" cy="104327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9">
            <a:extLst>
              <a:ext uri="{FF2B5EF4-FFF2-40B4-BE49-F238E27FC236}">
                <a16:creationId xmlns:a16="http://schemas.microsoft.com/office/drawing/2014/main" id="{662B0006-7509-4264-A866-27FE820C215C}"/>
              </a:ext>
            </a:extLst>
          </p:cNvPr>
          <p:cNvCxnSpPr>
            <a:stCxn id="10" idx="1"/>
            <a:endCxn id="8" idx="2"/>
          </p:cNvCxnSpPr>
          <p:nvPr/>
        </p:nvCxnSpPr>
        <p:spPr>
          <a:xfrm rot="10800000">
            <a:off x="4466096" y="2002076"/>
            <a:ext cx="1087003" cy="483606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F853967-CEAE-4F7A-A7DD-037644147392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3379092" y="1771243"/>
            <a:ext cx="39527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A9B4AC-FB84-4652-A93E-96AEEEC69ED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8627828" y="1771242"/>
            <a:ext cx="39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72C5975-3C9D-43BC-ACF6-2EFE5A2E4700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6936556" y="1771242"/>
            <a:ext cx="39527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5472F44A-E2CA-40F9-B818-A3385BE22DA1}"/>
              </a:ext>
            </a:extLst>
          </p:cNvPr>
          <p:cNvSpPr txBox="1"/>
          <p:nvPr/>
        </p:nvSpPr>
        <p:spPr>
          <a:xfrm>
            <a:off x="8580391" y="1586462"/>
            <a:ext cx="296455" cy="16927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100">
                <a:latin typeface="Arial" pitchFamily="34" charset="0"/>
                <a:cs typeface="Arial" pitchFamily="34" charset="0"/>
              </a:rPr>
              <a:t>ja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9B79F5D-B30A-43DD-A6DB-9E1E76613961}"/>
              </a:ext>
            </a:extLst>
          </p:cNvPr>
          <p:cNvSpPr txBox="1"/>
          <p:nvPr/>
        </p:nvSpPr>
        <p:spPr>
          <a:xfrm>
            <a:off x="7578875" y="2316405"/>
            <a:ext cx="296455" cy="16927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100">
                <a:latin typeface="Arial" pitchFamily="34" charset="0"/>
                <a:cs typeface="Arial" pitchFamily="34" charset="0"/>
              </a:rPr>
              <a:t>nein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2C53194-BC1E-4C61-909E-DBD2CFB5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86" y="3402115"/>
            <a:ext cx="5038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94FE295-AAB0-43A0-B8A5-B8C1756C9684}"/>
              </a:ext>
            </a:extLst>
          </p:cNvPr>
          <p:cNvSpPr txBox="1"/>
          <p:nvPr/>
        </p:nvSpPr>
        <p:spPr>
          <a:xfrm>
            <a:off x="485999" y="4607234"/>
            <a:ext cx="2520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D654EFE-BA72-44C3-9D78-AC19C976AEF6}"/>
              </a:ext>
            </a:extLst>
          </p:cNvPr>
          <p:cNvSpPr txBox="1"/>
          <p:nvPr/>
        </p:nvSpPr>
        <p:spPr>
          <a:xfrm>
            <a:off x="2765086" y="5328000"/>
            <a:ext cx="2520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B.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CEFD730-4B87-4C74-84CA-8AB9B1325E0D}"/>
              </a:ext>
            </a:extLst>
          </p:cNvPr>
          <p:cNvSpPr txBox="1"/>
          <p:nvPr/>
        </p:nvSpPr>
        <p:spPr>
          <a:xfrm>
            <a:off x="4140105" y="6049051"/>
            <a:ext cx="25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C.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2EE88D6F-637B-40A2-A9A3-2DCD8B976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99" y="3883520"/>
            <a:ext cx="7200000" cy="244253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928E6A6-7A0A-4C8B-A1F8-95B0C72A3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99" y="3883520"/>
            <a:ext cx="7200000" cy="24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/>
      <p:bldP spid="20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6881A1-6380-4C57-94E8-C9A149C2A4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2D122E-7DFC-4A5D-9FD8-834EE93331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D0CE5B-B652-4B7B-9838-7E9C147D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A.   Flugrouten-Entwurf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08BAF7-8C30-47A0-AC4B-9E731ECDE7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7555803" cy="4338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de-DE"/>
              <a:t>Früher manuell, nun numerisch &amp; automatisch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de-DE"/>
              <a:t>Basiert auf „Theta*“-Algorithmus, minimiert Flugzeit-“Kosten“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de-DE"/>
              <a:t>Einbeziehung von Küsten-Pufferzonen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de-DE"/>
              <a:t>Berücksichtigung der zeitaufwendigen Überschall-Beschleunigung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de-DE"/>
              <a:t>Liefert verschiedene Routenoptionen zur Auswahl und genaueren Analyse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58B0A-7CAD-44BE-AF37-8B609A433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24" y="2800005"/>
            <a:ext cx="1682357" cy="33951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94E5E8F-2B84-4983-8645-D597C34E9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1" y="4038030"/>
            <a:ext cx="7306425" cy="22036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819559C-C1B7-4EB8-BA7F-A8F3B27C7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46" y="442687"/>
            <a:ext cx="1682357" cy="339519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40F113E-C87F-4E61-9801-164FDFD6E4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1" y="4037555"/>
            <a:ext cx="7308000" cy="220415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6E19428-A1D1-48B7-9BAA-4A9D5A0A93B0}"/>
              </a:ext>
            </a:extLst>
          </p:cNvPr>
          <p:cNvSpPr txBox="1"/>
          <p:nvPr/>
        </p:nvSpPr>
        <p:spPr>
          <a:xfrm>
            <a:off x="2635972" y="5968800"/>
            <a:ext cx="32558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i="1">
                <a:solidFill>
                  <a:srgbClr val="035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b="1"/>
              <a:t>Auckland – Perth</a:t>
            </a:r>
            <a:endParaRPr lang="en-US" sz="12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EFC2C87-D862-4292-B997-A4971390D470}"/>
              </a:ext>
            </a:extLst>
          </p:cNvPr>
          <p:cNvSpPr txBox="1"/>
          <p:nvPr/>
        </p:nvSpPr>
        <p:spPr>
          <a:xfrm>
            <a:off x="8640319" y="3918232"/>
            <a:ext cx="125608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i="1">
                <a:solidFill>
                  <a:srgbClr val="035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b="1"/>
              <a:t>Abidjan – Paris</a:t>
            </a:r>
          </a:p>
        </p:txBody>
      </p:sp>
    </p:spTree>
    <p:extLst>
      <p:ext uri="{BB962C8B-B14F-4D97-AF65-F5344CB8AC3E}">
        <p14:creationId xmlns:p14="http://schemas.microsoft.com/office/powerpoint/2010/main" val="181375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0E32790-3738-4252-8F37-EFBCB887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F3898B-3D9D-4D55-9FB3-3F2C293959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1F5356-2120-4F50-9EFF-4E475733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B.   Missionssimulation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EB7E0B-775A-4EB2-9775-772B218312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Eigenes Simulationswerkzeug </a:t>
            </a:r>
            <a:r>
              <a:rPr lang="de-DE" i="1"/>
              <a:t>SuperTraC</a:t>
            </a:r>
            <a:r>
              <a:rPr lang="de-DE"/>
              <a:t> (Supersonic Trajectory Calculator) löst Bewegungsgleichungen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Inputs: Flugroute; Flugleistungsdaten; 3D-diskretisierte Atmosphärendaten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e-DE"/>
              <a:t>Output: Flugtrajektorie, aufgelöst nach Position, Zeit, Treibstoffverbrauch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0EB334-B25F-4CF0-BBA0-AD59DC005E73}"/>
              </a:ext>
            </a:extLst>
          </p:cNvPr>
          <p:cNvSpPr txBox="1"/>
          <p:nvPr/>
        </p:nvSpPr>
        <p:spPr>
          <a:xfrm>
            <a:off x="5806455" y="5976000"/>
            <a:ext cx="59007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i="1">
                <a:solidFill>
                  <a:srgbClr val="035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b="1"/>
              <a:t>Trajektorie für London-Dschidda-Mission mit Überschall-Businessjet HISAC-A,</a:t>
            </a:r>
            <a:br>
              <a:rPr lang="en-US" sz="1200" b="1"/>
            </a:br>
            <a:r>
              <a:rPr lang="en-US" sz="1200" b="1"/>
              <a:t>Atmosphäre von 2015-01-0, 06:00 Uhr. </a:t>
            </a:r>
            <a:r>
              <a:rPr lang="en-US" sz="1200"/>
              <a:t>(NB: Mach Cutoff über Land.)</a:t>
            </a:r>
            <a:endParaRPr lang="en-US" sz="1200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72ECE23-2654-42D3-AE0F-99DB5ADA17F9}"/>
              </a:ext>
            </a:extLst>
          </p:cNvPr>
          <p:cNvGrpSpPr>
            <a:grpSpLocks noChangeAspect="1"/>
          </p:cNvGrpSpPr>
          <p:nvPr/>
        </p:nvGrpSpPr>
        <p:grpSpPr>
          <a:xfrm>
            <a:off x="485999" y="3573810"/>
            <a:ext cx="4628153" cy="2160474"/>
            <a:chOff x="3072558" y="2208836"/>
            <a:chExt cx="6060396" cy="2829061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DBDB9643-94F4-480E-ACB5-695962C83F92}"/>
                </a:ext>
              </a:extLst>
            </p:cNvPr>
            <p:cNvSpPr txBox="1"/>
            <p:nvPr/>
          </p:nvSpPr>
          <p:spPr>
            <a:xfrm>
              <a:off x="6363954" y="4424427"/>
              <a:ext cx="382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FD1B416B-5A95-4FC0-A1A3-B3EC50C98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874">
              <a:off x="3857624" y="3005191"/>
              <a:ext cx="4761905" cy="847619"/>
            </a:xfrm>
            <a:prstGeom prst="rect">
              <a:avLst/>
            </a:prstGeom>
          </p:spPr>
        </p:pic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38775841-08EB-479A-B797-AEFD56C49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8125" y="2805030"/>
              <a:ext cx="1274829" cy="3096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D0B7DBBE-ED4C-439F-83FF-DA3FCF3474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15465" y="2281486"/>
              <a:ext cx="288000" cy="108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374F323D-118A-4700-B8C6-4274EA0782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1136" y="3961657"/>
              <a:ext cx="1274400" cy="3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2B507299-F4BE-4A58-89F7-F2728A9AC72C}"/>
                </a:ext>
              </a:extLst>
            </p:cNvPr>
            <p:cNvCxnSpPr>
              <a:cxnSpLocks/>
            </p:cNvCxnSpPr>
            <p:nvPr/>
          </p:nvCxnSpPr>
          <p:spPr>
            <a:xfrm>
              <a:off x="6438661" y="3890317"/>
              <a:ext cx="308101" cy="11475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BB0F70FF-157B-4C44-8234-DB7C69DE45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0816" y="3890316"/>
              <a:ext cx="0" cy="114758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Bogen 32">
              <a:extLst>
                <a:ext uri="{FF2B5EF4-FFF2-40B4-BE49-F238E27FC236}">
                  <a16:creationId xmlns:a16="http://schemas.microsoft.com/office/drawing/2014/main" id="{F8408525-9905-4167-916B-B142B984C26B}"/>
                </a:ext>
              </a:extLst>
            </p:cNvPr>
            <p:cNvSpPr/>
            <p:nvPr/>
          </p:nvSpPr>
          <p:spPr>
            <a:xfrm>
              <a:off x="5524506" y="2967685"/>
              <a:ext cx="1828688" cy="1862266"/>
            </a:xfrm>
            <a:prstGeom prst="arc">
              <a:avLst>
                <a:gd name="adj1" fmla="val 4512262"/>
                <a:gd name="adj2" fmla="val 547485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28A75BC8-4E28-4FCE-98B9-4E982D4A3C6F}"/>
                    </a:ext>
                  </a:extLst>
                </p:cNvPr>
                <p:cNvSpPr txBox="1"/>
                <p:nvPr/>
              </p:nvSpPr>
              <p:spPr>
                <a:xfrm>
                  <a:off x="3072989" y="2340000"/>
                  <a:ext cx="2445437" cy="2418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de-DE" sz="1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2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de-DE" sz="1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12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de-DE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de-DE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de-DE" sz="1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de-DE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</m:func>
                        <m:r>
                          <a:rPr lang="de-DE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de-DE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de-DE" sz="1200" b="1" dirty="0"/>
                </a:p>
              </p:txBody>
            </p:sp>
          </mc:Choice>
          <mc:Fallback xmlns=""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28A75BC8-4E28-4FCE-98B9-4E982D4A3C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989" y="2340000"/>
                  <a:ext cx="2445437" cy="241813"/>
                </a:xfrm>
                <a:prstGeom prst="rect">
                  <a:avLst/>
                </a:prstGeom>
                <a:blipFill>
                  <a:blip r:embed="rId4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C7217FDC-F2FD-471C-A07C-45DA1E84142F}"/>
                    </a:ext>
                  </a:extLst>
                </p:cNvPr>
                <p:cNvSpPr txBox="1"/>
                <p:nvPr/>
              </p:nvSpPr>
              <p:spPr>
                <a:xfrm>
                  <a:off x="6141561" y="2208836"/>
                  <a:ext cx="16190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oMath>
                    </m:oMathPara>
                  </a14:m>
                  <a:endParaRPr lang="de-DE" sz="1600" b="1" dirty="0"/>
                </a:p>
              </p:txBody>
            </p:sp>
          </mc:Choice>
          <mc:Fallback xmlns="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C7217FDC-F2FD-471C-A07C-45DA1E841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1561" y="2208836"/>
                  <a:ext cx="161903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50000" r="-60000" b="-3871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0967FBB7-4760-4306-80F5-99540FEDB7D5}"/>
                    </a:ext>
                  </a:extLst>
                </p:cNvPr>
                <p:cNvSpPr txBox="1"/>
                <p:nvPr/>
              </p:nvSpPr>
              <p:spPr>
                <a:xfrm>
                  <a:off x="8786224" y="2555662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de-DE" sz="1600" b="1" dirty="0"/>
                </a:p>
              </p:txBody>
            </p:sp>
          </mc:Choice>
          <mc:Fallback xmlns="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0967FBB7-4760-4306-80F5-99540FEDB7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6224" y="2555662"/>
                  <a:ext cx="174728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45455" r="-54545" b="-3548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C45A1C0E-88E1-4EFE-A386-CA1FB2DF737D}"/>
                    </a:ext>
                  </a:extLst>
                </p:cNvPr>
                <p:cNvSpPr txBox="1"/>
                <p:nvPr/>
              </p:nvSpPr>
              <p:spPr>
                <a:xfrm>
                  <a:off x="3399362" y="4197141"/>
                  <a:ext cx="20037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de-DE" sz="1600" b="1" dirty="0"/>
                </a:p>
              </p:txBody>
            </p:sp>
          </mc:Choice>
          <mc:Fallback xmlns="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C45A1C0E-88E1-4EFE-A386-CA1FB2DF73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362" y="4197141"/>
                  <a:ext cx="200375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48000" r="-44000" b="-3871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feld 37">
                  <a:extLst>
                    <a:ext uri="{FF2B5EF4-FFF2-40B4-BE49-F238E27FC236}">
                      <a16:creationId xmlns:a16="http://schemas.microsoft.com/office/drawing/2014/main" id="{87A4B897-3785-46C8-9D92-CD0739F19689}"/>
                    </a:ext>
                  </a:extLst>
                </p:cNvPr>
                <p:cNvSpPr txBox="1"/>
                <p:nvPr/>
              </p:nvSpPr>
              <p:spPr>
                <a:xfrm>
                  <a:off x="6826615" y="4687703"/>
                  <a:ext cx="87235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de-DE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de-DE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de-DE" sz="16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de-DE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</m:func>
                      </m:oMath>
                    </m:oMathPara>
                  </a14:m>
                  <a:endParaRPr lang="de-DE" sz="1600" b="1" dirty="0"/>
                </a:p>
              </p:txBody>
            </p:sp>
          </mc:Choice>
          <mc:Fallback xmlns="">
            <p:sp>
              <p:nvSpPr>
                <p:cNvPr id="38" name="Textfeld 37">
                  <a:extLst>
                    <a:ext uri="{FF2B5EF4-FFF2-40B4-BE49-F238E27FC236}">
                      <a16:creationId xmlns:a16="http://schemas.microsoft.com/office/drawing/2014/main" id="{87A4B897-3785-46C8-9D92-CD0739F196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6615" y="4687703"/>
                  <a:ext cx="872354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10092" r="-33945" b="-5483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4DCDA8DB-0F0B-41C6-876C-522CEF6099C9}"/>
                    </a:ext>
                  </a:extLst>
                </p:cNvPr>
                <p:cNvSpPr txBox="1"/>
                <p:nvPr/>
              </p:nvSpPr>
              <p:spPr>
                <a:xfrm>
                  <a:off x="3072558" y="2615464"/>
                  <a:ext cx="1367080" cy="2418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de-DE" sz="1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2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de-DE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de-DE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de-DE" sz="1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de-DE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</m:func>
                      </m:oMath>
                    </m:oMathPara>
                  </a14:m>
                  <a:endParaRPr lang="de-DE" sz="1200" b="1" dirty="0"/>
                </a:p>
              </p:txBody>
            </p:sp>
          </mc:Choice>
          <mc:Fallback xmlns="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4DCDA8DB-0F0B-41C6-876C-522CEF609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558" y="2615464"/>
                  <a:ext cx="1367080" cy="241813"/>
                </a:xfrm>
                <a:prstGeom prst="rect">
                  <a:avLst/>
                </a:prstGeom>
                <a:blipFill>
                  <a:blip r:embed="rId9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2383C70B-1853-4F4F-83CD-2B7A72E8D31A}"/>
                </a:ext>
              </a:extLst>
            </p:cNvPr>
            <p:cNvSpPr/>
            <p:nvPr/>
          </p:nvSpPr>
          <p:spPr>
            <a:xfrm>
              <a:off x="3072989" y="2281486"/>
              <a:ext cx="2405619" cy="686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3EF148D9-20A3-4EB4-90B7-D3D43DCDBCFA}"/>
              </a:ext>
            </a:extLst>
          </p:cNvPr>
          <p:cNvSpPr txBox="1"/>
          <p:nvPr/>
        </p:nvSpPr>
        <p:spPr>
          <a:xfrm>
            <a:off x="1785594" y="5942049"/>
            <a:ext cx="20882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i="1">
                <a:solidFill>
                  <a:srgbClr val="035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b="1"/>
              <a:t>Bewegungsgleichungen</a:t>
            </a:r>
            <a:endParaRPr lang="en-US" sz="1200" b="1" dirty="0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C528ED19-FCF3-4B58-B66D-8B0245BFB2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52" y="3274423"/>
            <a:ext cx="5900743" cy="26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4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53A7780-0700-4BAF-9685-36D0F6601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Überschall-Flugrouten-Optimierung   &gt; Liebhardt   &gt; 2023-05-24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60A4550-B0D5-481C-99AC-9A74E0231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B60DD6-2496-4155-8619-00619B9A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C.   Knallteppich-Berechnung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CB083D-2F52-4DDF-9DBE-5B848B48F6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Ablenkung der Schockwellen durch atmosphärische Einflüsse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Auftreffen auf Boden nur innerhalb eines „Knallteppichs“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Modellierung der Schallknall-Propagation mit „ray tracing“:</a:t>
            </a:r>
            <a:br>
              <a:rPr lang="de-DE"/>
            </a:br>
            <a:r>
              <a:rPr lang="de-DE"/>
              <a:t>Verfolgen von Punkten auf der Schockwellenfront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/>
              <a:t>Brechung ähnlich wie Lichtdurchgang in verschiedenen Medien:</a:t>
            </a:r>
          </a:p>
          <a:p>
            <a:pPr>
              <a:spcBef>
                <a:spcPts val="0"/>
              </a:spcBef>
            </a:pPr>
            <a:endParaRPr lang="de-DE"/>
          </a:p>
          <a:p>
            <a:pPr>
              <a:spcBef>
                <a:spcPts val="0"/>
              </a:spcBef>
            </a:pPr>
            <a:endParaRPr lang="de-DE"/>
          </a:p>
          <a:p>
            <a:pPr>
              <a:spcBef>
                <a:spcPts val="0"/>
              </a:spcBef>
            </a:pPr>
            <a:endParaRPr lang="de-DE"/>
          </a:p>
          <a:p>
            <a:pPr marL="0" indent="0">
              <a:spcBef>
                <a:spcPts val="0"/>
              </a:spcBef>
              <a:buNone/>
            </a:pPr>
            <a:r>
              <a:rPr lang="de-DE" sz="1200" i="1"/>
              <a:t>c: Schallgeschwindigkeit;   </a:t>
            </a:r>
            <a:r>
              <a:rPr lang="el-GR" altLang="de-DE" sz="1200" i="1" kern="0">
                <a:solidFill>
                  <a:srgbClr val="000000"/>
                </a:solidFill>
                <a:latin typeface="Arial"/>
              </a:rPr>
              <a:t>θ</a:t>
            </a:r>
            <a:r>
              <a:rPr lang="de-DE" altLang="de-DE" sz="1200" i="1" kern="0">
                <a:solidFill>
                  <a:srgbClr val="000000"/>
                </a:solidFill>
                <a:latin typeface="Arial"/>
              </a:rPr>
              <a:t>: „Schallstrahl“-Winkel;   </a:t>
            </a:r>
            <a:r>
              <a:rPr lang="de-DE" sz="1200" i="1" kern="0">
                <a:solidFill>
                  <a:srgbClr val="000000"/>
                </a:solidFill>
                <a:latin typeface="Arial"/>
              </a:rPr>
              <a:t>u: Windgeschwindigkeit</a:t>
            </a:r>
          </a:p>
          <a:p>
            <a:pPr marL="0" indent="0">
              <a:buNone/>
            </a:pPr>
            <a:endParaRPr lang="de-DE" sz="1200" i="1" kern="0">
              <a:solidFill>
                <a:srgbClr val="000000"/>
              </a:solidFill>
              <a:latin typeface="Arial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Knallteppich: Verbindung der äußersten „Schallstrahl“-Auftreffpunkte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Hochentwickelte Raytracing-Methodik: Verarbeitung realer 3D-Atmosphären durch spezielle Interpolation, Raytracing mit adaptiver Schrittweite, Berücksichtigung der Erdkrümmung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F269D989-E280-461E-A623-56540BBDF6E5}"/>
                  </a:ext>
                </a:extLst>
              </p:cNvPr>
              <p:cNvSpPr/>
              <p:nvPr/>
            </p:nvSpPr>
            <p:spPr>
              <a:xfrm>
                <a:off x="1849115" y="3681928"/>
                <a:ext cx="2739917" cy="611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F269D989-E280-461E-A623-56540BBDF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115" y="3681928"/>
                <a:ext cx="2739917" cy="611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499797"/>
      </p:ext>
    </p:extLst>
  </p:cSld>
  <p:clrMapOvr>
    <a:masterClrMapping/>
  </p:clrMapOvr>
</p:sld>
</file>

<file path=ppt/theme/theme1.xml><?xml version="1.0" encoding="utf-8"?>
<a:theme xmlns:a="http://schemas.openxmlformats.org/drawingml/2006/main" name="DLR_Präsentation_16zu9_DE_a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60F01956-55D7-4BF0-A888-190F7695FD99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DLR_Präsentation_16zu9_DE</Template>
  <TotalTime>0</TotalTime>
  <Words>1022</Words>
  <Application>Microsoft Office PowerPoint</Application>
  <PresentationFormat>Benutzerdefiniert</PresentationFormat>
  <Paragraphs>172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Wingdings</vt:lpstr>
      <vt:lpstr>ヒラギノ角ゴ Pro W3</vt:lpstr>
      <vt:lpstr>DLR_Präsentation_16zu9_DE_alt</vt:lpstr>
      <vt:lpstr>Entwurf und Optimierung ziviler Überschall-Flugrouten unter Einbeziehung der Schallknall-Propagation</vt:lpstr>
      <vt:lpstr>Der Schallknall: Größte Hürde für zivilen Überschallflug</vt:lpstr>
      <vt:lpstr>Erste Lösungsmöglichkeit: „Low-Boom“-Flugzeugentwurf</vt:lpstr>
      <vt:lpstr>Zweite Lösungsmöglichkeit: Vermeidung des Schallknalls auf Land</vt:lpstr>
      <vt:lpstr>Ziel: Automatisierte Generierung optimaler Überschall-Flugrouten</vt:lpstr>
      <vt:lpstr>Prozesskette für Überschall-Flugrouten-Entwurf und -Optimierung</vt:lpstr>
      <vt:lpstr>A.   Flugrouten-Entwurf</vt:lpstr>
      <vt:lpstr>B.   Missionssimulation</vt:lpstr>
      <vt:lpstr>C.   Knallteppich-Berechnung</vt:lpstr>
      <vt:lpstr>D.   Flugrouten-Anpassung</vt:lpstr>
      <vt:lpstr>Zwischenergebnisse</vt:lpstr>
      <vt:lpstr>Akustischer Knallteppich</vt:lpstr>
      <vt:lpstr>„Mach Cutoff“: Überschall über Land</vt:lpstr>
      <vt:lpstr>Zusammenfassung</vt:lpstr>
    </vt:vector>
  </TitlesOfParts>
  <Company>T-Systems SfR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Entwurf und Optimierung ziviler Überschall-Flugrouten unter Einbeziehung der Schallknall-Propagation</dc:title>
  <dc:creator>Liebhardt, Bernd</dc:creator>
  <cp:lastModifiedBy>Liebhardt, Bernd</cp:lastModifiedBy>
  <cp:revision>192</cp:revision>
  <dcterms:created xsi:type="dcterms:W3CDTF">2023-05-16T07:47:35Z</dcterms:created>
  <dcterms:modified xsi:type="dcterms:W3CDTF">2023-06-21T09:17:09Z</dcterms:modified>
</cp:coreProperties>
</file>